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1" r:id="rId5"/>
    <p:sldId id="271" r:id="rId6"/>
    <p:sldId id="274" r:id="rId7"/>
    <p:sldId id="275" r:id="rId8"/>
    <p:sldId id="276" r:id="rId9"/>
    <p:sldId id="272" r:id="rId10"/>
    <p:sldId id="273" r:id="rId11"/>
    <p:sldId id="258" r:id="rId12"/>
    <p:sldId id="277" r:id="rId13"/>
    <p:sldId id="264" r:id="rId14"/>
    <p:sldId id="265" r:id="rId15"/>
    <p:sldId id="259" r:id="rId16"/>
    <p:sldId id="27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673" autoAdjust="0"/>
  </p:normalViewPr>
  <p:slideViewPr>
    <p:cSldViewPr>
      <p:cViewPr>
        <p:scale>
          <a:sx n="49" d="100"/>
          <a:sy n="49" d="100"/>
        </p:scale>
        <p:origin x="-93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86AA5-12D0-41BB-80EE-6FD04670B917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2B8E-5E3C-4053-8CCF-C624722FB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90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CB62-D7F8-4F00-879B-EA52CAE0E33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B6E7-6A88-483F-BB1C-5D823B141B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23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B6E7-6A88-483F-BB1C-5D823B141B0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99592" y="-54"/>
            <a:ext cx="824129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C7D732-5B1F-4E0E-8F3F-F4A26A5A129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4539E4-CD1E-41D0-B3CA-4AADD9CCAF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6" r:id="rId14"/>
    <p:sldLayoutId id="2147483687" r:id="rId15"/>
  </p:sldLayoutIdLst>
  <p:transition spd="slow" advClick="0" advTm="2000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76E2-AED2-4439-86DC-E3E910BC8994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76EB-0EDD-402B-BDE5-2AA4DBA4D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 advClick="0" advTm="20000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Dell\Desktop\STARY%20PULPIT\ANKA\Private\SZKO&#321;A\natura%202000\kania_ruda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4.jpeg"/><Relationship Id="rId2" Type="http://schemas.openxmlformats.org/officeDocument/2006/relationships/audio" Target="file:///C:\Users\Dell\Desktop\STARY%20PULPIT\ANKA\Private\SZKO&#321;A\natura%202000\blotniak%20stawowy.mp3" TargetMode="External"/><Relationship Id="rId1" Type="http://schemas.openxmlformats.org/officeDocument/2006/relationships/audio" Target="file:///C:\Users\Dell\Desktop\STARY%20PULPIT\ANKA\Private\SZKO&#321;A\natura%202000\g&#261;siorek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yslow.katowice.lasy.gov.pl/" TargetMode="External"/><Relationship Id="rId2" Type="http://schemas.openxmlformats.org/officeDocument/2006/relationships/hyperlink" Target="http://www.opole.rdos.gov.pl/natura-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a2000.eea.europa.eu/" TargetMode="External"/><Relationship Id="rId5" Type="http://schemas.openxmlformats.org/officeDocument/2006/relationships/hyperlink" Target="http://www.przyrodaslaska.pl/" TargetMode="External"/><Relationship Id="rId4" Type="http://schemas.openxmlformats.org/officeDocument/2006/relationships/hyperlink" Target="http://www.wolczyn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TEKLUSIA</a:t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2000- Special Area Of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Conversavation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 anchor="ctr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Area code: </a:t>
            </a: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PLH160017</a:t>
            </a:r>
          </a:p>
          <a:p>
            <a:pPr>
              <a:spcAft>
                <a:spcPts val="600"/>
              </a:spcAft>
              <a:buNone/>
            </a:pP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form of protection under </a:t>
            </a:r>
            <a:r>
              <a:rPr lang="en-GB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2000: </a:t>
            </a: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Area Of </a:t>
            </a:r>
            <a:r>
              <a:rPr lang="en-GB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Conversavation</a:t>
            </a: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iogeographical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area: </a:t>
            </a: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Continental</a:t>
            </a: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Area:</a:t>
            </a: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316,5 ha </a:t>
            </a:r>
          </a:p>
          <a:p>
            <a:pPr>
              <a:spcAft>
                <a:spcPts val="600"/>
              </a:spcAft>
              <a:buNone/>
            </a:pPr>
            <a:endParaRPr lang="pl-P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ormal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status: </a:t>
            </a:r>
            <a:r>
              <a:rPr lang="pl-PL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area was approved by Decision of the European Commission</a:t>
            </a:r>
            <a:endParaRPr lang="pl-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5616" y="332657"/>
            <a:ext cx="7632848" cy="20882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southern part was settled by beavers, which contributed to additional area flooding.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area is potentially very valuable for insects fauna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dusky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Maculinea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nausitous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scarce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Maculinea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telejus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Symbol zastępczy zawartości 8" descr="dusky large bl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20888"/>
            <a:ext cx="2024196" cy="2520280"/>
          </a:xfr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268016" y="5085184"/>
            <a:ext cx="7480448" cy="119337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65760" lvl="0" indent="-283464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These areas are also valuable as birds' habitat, both breeding and migrant, especially in the period of spring thaw.</a:t>
            </a: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Symbol zastępczy zawartości 8" descr="dusky large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2059135" cy="252028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4" descr="kania czarn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8064" y="2492896"/>
            <a:ext cx="3600400" cy="2751734"/>
          </a:xfrm>
        </p:spPr>
      </p:pic>
      <p:pic>
        <p:nvPicPr>
          <p:cNvPr id="14" name="kania_ru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4797152"/>
            <a:ext cx="304800" cy="3048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In the breeding season there is special aggregation of species, including 6 species of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accipitriformes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birds with the rarest: the red kite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Milvus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milvus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and the black kite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Milvus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i="1" dirty="0" err="1" smtClean="0">
                <a:latin typeface="Times New Roman" pitchFamily="18" charset="0"/>
                <a:cs typeface="Times New Roman" pitchFamily="18" charset="0"/>
              </a:rPr>
              <a:t>migrans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187624" y="1565102"/>
            <a:ext cx="3528392" cy="639762"/>
          </a:xfrm>
        </p:spPr>
        <p:txBody>
          <a:bodyPr anchor="ctr"/>
          <a:lstStyle/>
          <a:p>
            <a:pPr algn="ctr"/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red kite</a:t>
            </a:r>
            <a:endParaRPr lang="pl-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898776" cy="639762"/>
          </a:xfrm>
        </p:spPr>
        <p:txBody>
          <a:bodyPr anchor="ctr"/>
          <a:lstStyle/>
          <a:p>
            <a:pPr algn="ctr"/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black kite</a:t>
            </a:r>
            <a:endParaRPr lang="pl-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18" descr="kania ruda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1187624" y="2492896"/>
            <a:ext cx="3600400" cy="2695127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ąsior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4653136"/>
            <a:ext cx="304800" cy="304800"/>
          </a:xfrm>
          <a:prstGeom prst="rect">
            <a:avLst/>
          </a:prstGeom>
        </p:spPr>
      </p:pic>
      <p:pic>
        <p:nvPicPr>
          <p:cNvPr id="15" name="blotniak stawow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187624" y="4581128"/>
            <a:ext cx="304800" cy="3048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282154"/>
          </a:xfrm>
        </p:spPr>
        <p:txBody>
          <a:bodyPr>
            <a:no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There are also numerous populations of other species, which are important for Europe: the corn crake (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Crex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crex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), the western marsh harrier (Circus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aeruginosus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), the red-backed shrike (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Lanius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collurio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115616" y="1781126"/>
            <a:ext cx="3672408" cy="639762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western marsh harrier</a:t>
            </a:r>
            <a:endParaRPr lang="pl-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Symbol zastępczy zawartości 13" descr="blotniak-stawowy-na-lace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1115616" y="2592912"/>
            <a:ext cx="3672000" cy="2564280"/>
          </a:xfrm>
        </p:spPr>
      </p:pic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>
          <a:xfrm>
            <a:off x="5148064" y="1781126"/>
            <a:ext cx="3538736" cy="639762"/>
          </a:xfrm>
        </p:spPr>
        <p:txBody>
          <a:bodyPr anchor="ctr"/>
          <a:lstStyle/>
          <a:p>
            <a:pPr algn="ctr"/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red-backed shrike</a:t>
            </a:r>
            <a:endParaRPr lang="pl-P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ymbol zastępczy zawartości 12" descr="dzierzba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5220072" y="2570663"/>
            <a:ext cx="3456384" cy="2658537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82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9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562074"/>
          </a:xfrm>
        </p:spPr>
        <p:txBody>
          <a:bodyPr anchor="ctr"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ymbol zastępczy zawartości 17"/>
          <p:cNvSpPr>
            <a:spLocks noGrp="1"/>
          </p:cNvSpPr>
          <p:nvPr>
            <p:ph idx="1"/>
          </p:nvPr>
        </p:nvSpPr>
        <p:spPr>
          <a:xfrm>
            <a:off x="1115616" y="1340768"/>
            <a:ext cx="7746064" cy="4619600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most serious threats are: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econdary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succession,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verseeding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blends of grass forages and dredge ditches,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utrophication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development of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nitrophilous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groups with the domination of stinging nettles, due to pouring sewage from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Wołczyń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 planned construction reservoir- the tank would adhere directly to southern borders of the refuge.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53396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area is comparatively easily accessible by car. You can get there by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Namysłów-Kluczbork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road, to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Wołczyn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then local roads, to the north.  Specific natural values represent about place attractiveness and foster the development of eco-tourism.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area offers all forms of relax related with forest resources.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Tourists use the services of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agritourism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farms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municipality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Wołczyn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it was designated cycle path: trail of wooden churches.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neighborhood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it is worth visiting churches in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Miechowa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XVI century, in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Komorzno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XVIII century, in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Proślice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XVI century and in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Brzezinki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XVI century.</a:t>
            </a:r>
            <a:endParaRPr lang="pl-PL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Tourism:</a:t>
            </a:r>
            <a:endParaRPr lang="pl-PL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45475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documentation for the development of a draft plan of protection tasks for the area </a:t>
            </a:r>
            <a:r>
              <a:rPr lang="en-US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Teklusia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PLH160017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Directorate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Opole</a:t>
            </a:r>
          </a:p>
          <a:p>
            <a:pPr>
              <a:spcAft>
                <a:spcPts val="600"/>
              </a:spcAft>
            </a:pP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www.opole.rdos.gov.pl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/natura-2000</a:t>
            </a: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www.namyslow.katowice.lasy.gov.pl</a:t>
            </a:r>
            <a:endParaRPr lang="pl-PL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www.wolczyn.pl</a:t>
            </a:r>
            <a:endParaRPr lang="pl-PL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2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www.przyrodaslaska.pl</a:t>
            </a:r>
            <a:endParaRPr lang="pl-PL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2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http://natura2000.eea.europa.eu/#</a:t>
            </a:r>
            <a:endParaRPr lang="pl-PL" sz="2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34360" y="260648"/>
            <a:ext cx="7498080" cy="6408712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area is located in reduction valley of tributary of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Wołczyńska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Struga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slightly cutting contiguous upland postglacial. Floor of the valley is flat, lined by fen soil, silt and peat.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Teklusia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one of a few areas with preserved, varied natural habitat in agriculture landscape of Silesian Lowlands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essential element of the landscape of this area are small meadows and pastures surrounded by fragments of forest.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Its central part, once used as meadows and pastures.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second half of the twentieth century was secondary </a:t>
            </a:r>
            <a:r>
              <a:rPr lang="en-US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paludification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a result of the cessation of the economy to meadow and the lack of renewal of the system of drainage ditches and drains.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current plant communities here represent wetland sedge rushes, marshes and meadow variable humidity, as well as fresh meadows.</a:t>
            </a: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5620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habitats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rozmieszczenie siedli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675429" cy="5544616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498080" cy="56239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6410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Molinia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meadows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657600" cy="2743200"/>
          </a:xfrm>
        </p:spPr>
      </p:pic>
      <p:pic>
        <p:nvPicPr>
          <p:cNvPr id="7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76056" y="3925525"/>
            <a:ext cx="3657600" cy="2614246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498080" cy="562392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6510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Lowland hay meadows 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657600" cy="2743200"/>
          </a:xfrm>
        </p:spPr>
      </p:pic>
      <p:pic>
        <p:nvPicPr>
          <p:cNvPr id="7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76056" y="3882412"/>
            <a:ext cx="3657600" cy="2700471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498080" cy="56239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7140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Transition mires and quaking bogs</a:t>
            </a: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10" name="Symbol zastępczy zawartości 15" descr="9170 Grąd środkowoeuropejski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878193"/>
            <a:ext cx="3657600" cy="270891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498080" cy="56239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9170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Oak-hornbeam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forrest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657600" cy="2743200"/>
          </a:xfrm>
        </p:spPr>
      </p:pic>
      <p:pic>
        <p:nvPicPr>
          <p:cNvPr id="7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76056" y="3893807"/>
            <a:ext cx="3657600" cy="2677682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56239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9190 Old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acidophilous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oak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woods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657600" cy="2743200"/>
          </a:xfrm>
        </p:spPr>
      </p:pic>
      <p:pic>
        <p:nvPicPr>
          <p:cNvPr id="7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76056" y="3897653"/>
            <a:ext cx="3657600" cy="2669990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56239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l-PL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1E0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Alluvial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alder-ash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forests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657600" cy="2743200"/>
          </a:xfrm>
        </p:spPr>
      </p:pic>
      <p:pic>
        <p:nvPicPr>
          <p:cNvPr id="5" name="Symbol zastępczy zawartości 15" descr="9170 Grąd środkowoeuropejsk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657600" cy="2743200"/>
          </a:xfrm>
          <a:prstGeom prst="rect">
            <a:avLst/>
          </a:prstGeom>
        </p:spPr>
      </p:pic>
      <p:pic>
        <p:nvPicPr>
          <p:cNvPr id="6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657600" cy="2743200"/>
          </a:xfrm>
        </p:spPr>
      </p:pic>
      <p:pic>
        <p:nvPicPr>
          <p:cNvPr id="7" name="Symbol zastępczy zawartości 15" descr="9170 Grąd środkowoeuropejski.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76056" y="3912164"/>
            <a:ext cx="3657600" cy="2640968"/>
          </a:xfrm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538</Words>
  <Application>Microsoft Office PowerPoint</Application>
  <PresentationFormat>Pokaz na ekranie (4:3)</PresentationFormat>
  <Paragraphs>50</Paragraphs>
  <Slides>15</Slides>
  <Notes>1</Notes>
  <HiddenSlides>0</HiddenSlides>
  <MMClips>3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Przesilenie</vt:lpstr>
      <vt:lpstr>Projekt niestandardowy</vt:lpstr>
      <vt:lpstr>TEKLUSIA Natura 2000- Special Area Of Conversavation</vt:lpstr>
      <vt:lpstr>Prezentacja programu PowerPoint</vt:lpstr>
      <vt:lpstr>Distribution of habitats</vt:lpstr>
      <vt:lpstr>6410 Molinia meadows</vt:lpstr>
      <vt:lpstr>6510 Lowland hay meadows </vt:lpstr>
      <vt:lpstr>7140 Transition mires and quaking bogs</vt:lpstr>
      <vt:lpstr>9170 Oak-hornbeam forrest</vt:lpstr>
      <vt:lpstr>9190 Old acidophilous oak woods</vt:lpstr>
      <vt:lpstr>91E0 Alluvial alder-ash forests </vt:lpstr>
      <vt:lpstr>Prezentacja programu PowerPoint</vt:lpstr>
      <vt:lpstr>In the breeding season there is special aggregation of species, including 6 species of accipitriformes birds with the rarest: the red kite (Milvus milvus) and the black kite (Milvus migrans).</vt:lpstr>
      <vt:lpstr>There are also numerous populations of other species, which are important for Europe: the corn crake (Crex crex), the western marsh harrier (Circus aeruginosus), the red-backed shrike (Lanius collurio).</vt:lpstr>
      <vt:lpstr>Threats:</vt:lpstr>
      <vt:lpstr>Tourism: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TEKLUSIA PLH160017</dc:title>
  <dc:creator>Anna Respondek</dc:creator>
  <cp:lastModifiedBy>Nauczyciel /Testy</cp:lastModifiedBy>
  <cp:revision>98</cp:revision>
  <dcterms:created xsi:type="dcterms:W3CDTF">2016-04-13T07:19:32Z</dcterms:created>
  <dcterms:modified xsi:type="dcterms:W3CDTF">2016-04-21T19:45:12Z</dcterms:modified>
</cp:coreProperties>
</file>